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ndara" panose="020E0502030303020204" pitchFamily="34" charset="0"/>
      <p:regular r:id="rId17"/>
      <p:bold r:id="rId18"/>
      <p:italic r:id="rId19"/>
      <p:boldItalic r:id="rId20"/>
    </p:embeddedFont>
    <p:embeddedFont>
      <p:font typeface="Consolas" panose="020B0609020204030204" pitchFamily="49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22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4.7619" units="1/cm"/>
          <inkml:channelProperty channel="Y" name="resolution" value="280.8642" units="1/cm"/>
          <inkml:channelProperty channel="T" name="resolution" value="1" units="1/dev"/>
        </inkml:channelProperties>
      </inkml:inkSource>
      <inkml:timestamp xml:id="ts0" timeString="2018-12-07T05:13:50.85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26 39 0,'-13'0'16,"13"-8"31,-13 8-32,13-7 16,0 14 48,13-7-64,0 0 16,-13 8-31,13-8 16,0 7-16,0-7 16,0 0-1,0 7-15,13-7 16,0 0-16,-13 8 16,13-8-1,13 7-15,-13-7 16,0 0-16,13 7 15,14-7 1,-14 8-16,13-1 16,0-7-16,0 0 15,0 0 1,0 0-16,14 0 16,-14 7-1,0-7-15,0 0 16,0 0-16,0 0 15,0 0-15,1-7 16,-1 7 0,-13 0-16,0 0 15,0 0-15,0 0 16,0 0 0,0 0-16,0 0 15,1-7 1,-14 7-16,0 0 15,0 0-15,0 0 16,13 0-16,-13 0 16,0 0-1,0 0-15,0 0 16,0 0 0,0 0-16,0 7 15,1-7-15,12 0 16,-13 7-1,13-7-15,-13 0 16,13 0-16,0 0 16,0 0-1,13 0-15,-26 0 16,27 0-16,-27 0 16,13 0-1,0 0-15,0 0 16,0-7-16,-13 7 15,13 0 1,-13 0-16,0-7 16,13-1-16,-12 8 15,12 0 1,-13 0-16,0 0 16,0-7-16,0 14 15,13-14 1,-13 7-16,0 0 15,0-7-15,0 7 16,0 0 0,13-8-16,-12 8 15,-1 0-15,13-7 16,-13 7 0,13-7-16,0 7 15,13 0-15,-13-8 16,13 1-1,1 7-15,-1-7 16,0 7 0,0-8-16,13 1 15,-13 7-15,13-7 16,-12 7 0,-1-8-16,0 8 15,-13 0-15,13 0 16,0-7-1,0 7-15,1 0 16,-14 7-16,13-7 16,-13 0-1,13 0-15,0 0 16,0 8-16,0-8 16,1 0-1,-14 7-15,13-7 16,0 0-16,-13 0 15,0 7 1,0-7-16,0 0 16,1 0-16,-14 0 15,13 8 1,0-8-16,-13 0 16,13 0-16,0 0 15,-13 0 1,0 7-16,0-7 15,13 0-15,-13-7 16,14 7 0,-14 0-16,13 0 15,-13 0-15,13 0 16,0 0 0,-13 0-16,13 0 15,0 0-15,0 7 16,1-7-1,-1 0-15,0 0 16,0 0 0,13 7-16,-13-7 15,26 0-15,-13 8 16,1-8 0,-1 0-16,0 7 15,0-7-15,0 0 16,0 0-1,-13 0-15,0 0 16,14 0-16,-14 0 16,0 0-1,0-7-15,0 7 16,0 0-16,-13 0 16,13 0-1,0-8-15,-13 8 16,1 0-16,-1 0 15,0 0 1,0 0-16,13 0 16,-13 0-16,0 0 15,-13 0 1,13 0-16,0 0 16,0 0-16,0 0 15,0 0 1,0 0-16,-13 0 15,14 0-15,-1 8 16,0-8 0,0 0-16,0 0 15,-13 0-15,13 0 16,-13 7 0,13-7-16,-13 0 15,0 0-15,13 7 16,-13-7-1,0 8-15,0-8 16,0 0-16,13 7 16,-13-7-1,0 7 1,1-7-16,-1 8 16,0-1-1,0 0 1,0 1-1,0-1-15,-13 0 16,13 8-16,0-8 16,0 15-1,-13-7-15,13 0 16,0 7-16,0 0 16,0 7-1,0 0-15,0 1 16,0 6-16,0 8 15,0-7 1,0 7-16,0 7 16,0 0-16,0 1 15,0-1 1,0 0-16,0 8 16,0-8-16,-13 0 15,13 1 1,0 6-16,0 8 15,1 0-15,-1 0 16,0-14 0,-13-1-16,13 15 15,0 0-15,0-15 16,-13 0 0,13 1-16,-13-1 15,13-14-15,-13 7 16,0 0-1,13 7-15,-13-7 16,0 0-16,0 0 16,0 0-1,0 7-15,0-7 16,0 15-16,13-1 16,-13 1-1,0 0-15,0-1 16,0 8-1,0 0-15,13 7 16,-13 1-16,0-23 16,-13 15-1,13 7-15,0 1 16,0-1-16,-13 0 16,13-7-1,0 7-15,0-21 16,0 6-16,0 1 15,0 0 1,13-1-16,-13 1 16,0-1-16,0-6 15,0 6 1,13-6-16,-13-1 16,0-7-16,0-7 15,0 7 1,0-8-16,0 1 15,0 7-15,0-15 16,0 15 0,0 0-16,0 0 15,13 0-15,-13-7 16,0 14 0,0-14-16,0 14 15,0-7-15,13 0 16,-13 7-1,0 8-15,0-23 16,0 8 0,13 0-16,-13 0 15,0 0-15,0-7 16,0 0-16,0 7 16,13-8-1,-13 1-15,0 0 16,0-8-1,0 0-15,0 0 16,0 1-16,0-1 16,0 0-16,0 1 15,0 6 1,0-6-16,0-8 16,0 7-1,13-7-15,-13 0 16,0 0-16,0 0 15,0-7 1,0 7-16,0-8 16,0 1-16,0 0 15,0-8 1,0 8-16,0-8 16,0 0-16,0 8 15,0-8 1,0 0-16,0 1 15,0-1-15,13 0 16,-13 1 0,0-1-16,0 0 15,0 1-15,0-1 16,0 0 0,0 1-16,0-1 15,0 0-15,13 1 16,-13-1-1,0 0-15,0 1 16,0-1 0,0 0-16,0 1 15,0-1-15,13 8 32,-13-8-32,0 0 15,0 1-15,0-1 16,0 0-1,0 1-15,0-1 16,0 0-16,0 1 16,13-1-1,-13 0 1,0 1-16,0-1 16,0 0-1,0 1-15,0-1 16,13 0-16,-13 1 15,0-1 1,13 0 0,-13 1-16,13-1 15,-13 0 1,13 1-16,0-1 16,-13 0-16,26-7 15,-13 8 1,1-8-16,-1 7 15,13-7-15,0 7 16,0-7 0,13 8-16,-13-8 15,13 7-15,0 0 16,0 1 0,13-8-16,1 7 15,-14 0-15,26 8 16,0 0-1,-13-8-15,13 0 16,-13 8-16,1-8 16,-14 1-1,13-8-15,-13 7 16,13-7-16,-13 7 16,0-7-1,0 0-15,1 7 16,-1-7-1,0 0-15,13 0 16,-13 0-16,0 0 16,0 0-1,0 0-15,0 0 16,0 0-16,14 0 16,-14 0-1,0 0-15,0 0 16,13 0-16,-13 0 15,0 0 1,0 0-16,14 0 16,-14 0-16,0 0 15,0 0 1,0 0-16,0 0 16,0 0-16,-13 0 15,0 0 1,13 8-16,-13-8 15,14 0-15,-14 0 16,0 0 0,0 0-16,13 0 15,-13 0-15,0 0 16,0 0 0,0 0-16,0 0 15,13-8-15,-13 8 16,14 0-1,-14 0-15,0 0 16,13-7-16,0 7 16,0-7-1,0 7-15,0 0 16,0-7-16,-13 7 16,14-8-1,-1 8-15,0-7 16,0 7-16,-13 0 15,13-7 1,-13 7-16,0 0 16,0-8-16,0 8 15,-13 0 1,13 0-16,-13 0 16,0 0-1,0 0-15,1 0 16,-1 8-16,13-1 31,-13 0-31,-13 1 16,13-1-16,0 0 15,13 8 1,-13-1-16,0 8 16,0-7-16,0 14 15,13-7 1,-13 8-16,13 6 15,-13 1-15,13 14 16,-13 1 0,13-1-16,-13 0 15,13 15-15,1-7 16,-14-1 0,0 8-16,0-22 15,-13 8-15,13-1 16,0 0-1,-13 1-15,13-1 16,-13 0-16,13-14 16,-13-1-1,13 8-15,-13-7 16,13 0-16,-13-1 16,13 1-1,-13-15-15,0 7 16,13-7-16,-13 0 15,0 0 1,13-7-16,-13 7 16,0-7-16,13-8 15,-13 8 1,13 14-16,0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4.7619" units="1/cm"/>
          <inkml:channelProperty channel="Y" name="resolution" value="280.8642" units="1/cm"/>
          <inkml:channelProperty channel="T" name="resolution" value="1" units="1/dev"/>
        </inkml:channelProperties>
      </inkml:inkSource>
      <inkml:timestamp xml:id="ts0" timeString="2018-12-07T05:13:54.76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0 297 0,'0'-7'16,"0"-1"46,13 8-62,-13-7 16,0 0-1,13-1 17,-13 1-17,13 7 1,0 0-1,0-7-15,0 7 16,0 0 0,13 0-16,0 0 15,14 0-15,-14 0 16,13 0 0,13 7-16,-13-7 15,13 0-15,0 0 16,13 0-1,-12-7-15,12 7 16,0 0 0,13-8-16,0 8 15,1-7-15,-1 0 16,13 7-16,0-8 16,-12 1-1,12-8-15,-13 8 16,-13 0-1,0 7-15,0-8 16,1 1-16,-1 0 16,0-1-1,-13 1-15,13 0 16,1-1-16,-14 1 16,0 0-1,-13 7-15,13-8 16,-13 8-16,13-7 15,0 7 1,1-7-16,-1 7 16,13-8-16,0 8 15,-13-7 1,0 7-16,0 0 16,1 0-16,-1 0 15,0 0 1,0-7-16,13 7 15,-13 0-15,1 0 16,-1 0 0,13-8-16,-13 8 15,0 0-15,0 0 16,0-7 0,27 7-16,-14-7 15,13 7-15,0 0 16,-13 0-1,1-8-15,12 8 16,-26 0-16,0 0 16,0 0-1,0 0-15,0 0 16,-12 0-16,12 0 16,0 0-1,0 0-15,0 0 16,0 0-1,0 0-15,1 8 16,-14-8-16,13 0 16,0 0-1,-13 7-15,26-7 16,-13 0-16,1 7 16,-1-7-1,0 0-15,0 0 16,13 0-16,-13 0 15,0 0 1,1 0-16,-1 0 16,0 8-16,0-16 15,0 8-15,0 0 16,0 8 0,1-8-16,-1-8 15,0 8 1,-13 0-16,13 0 15,0 0-15,0-7 16,0 7 0,1 0-16,-1-7 15,0 7-15,-13 0 16,13-8 0,0 8-16,0 0 15,1 0-15,-1 0 16,0 0-1,0-7-15,0 7 16,-13 0-16,0 0 16,0 0-1,1-7-15,-1 7 16,0 0-16,0 0 16,0 0-1,0-8-15,0 8 16,-13-7-16,13 7 15,0 0 1,1 0-16,-1 0 16,-13-7-16,0 7 15,13 0 1,-13 0-16,0-8 16,0 8-16,0 0 15,-13 0 1,13 0-16,0 0 15,-13 0 1,0 0-16,14 0 16,-14 0-16,0 8 15,13-8 1,-13 7-16,0 0 16,0-7-16,0 8 15,0-1 1,0 0-16,0 1 15,0 6-15,0 1 16,13 0 0,-13-1-16,0 8 15,0 0-15,13 8 16,-13-1 0,0 8-16,13-1 15,-13 16-15,0 6 16,13-6-1,-12-1-15,-14 7 16,13 16-16,0-1 16,-13-7-1,0 0-15,0 0 16,0-7-16,0-1 16,0 1-1,13-1-15,-13 1 16,0-8-16,0 15 15,0-7 1,0-8-16,0 8 16,0-1-16,0-6 15,0 6 1,0 1-16,0 7 16,0-7-16,0-1 15,0 16 1,0-1-16,-13 0 15,13-7-15,0 7 16,0-7 0,0-7-16,0-8 15,0 8-15,0-8 16,0 8 0,0-8-16,0 8 15,0-1-15,0 8 16,0-7-1,0 14-15,0 1 16,-13-1 0,13-7-16,0 7 15,0-7-15,-13 7 16,13-21 0,0 6-16,-14-6 15,14-1-15,0 0 16,0 0-1,0 8-15,0-8 16,0 8-16,-13-8 16,13-7-1,0 8-15,0 6 16,-13 1-16,13-1 16,0 8-1,-13-14-15,13 6 16,0 1-16,-13-8 15,13 8 1,0-8-16,-13-7 16,13 0-16,0 0 15,0-7 1,-13-1-16,13 1 16,0-8-16,0 1 15,0-1 1,0 0-16,0 1 15,0-1-15,-13 0 16,13-7 0,0 8-16,0-1 15,0 0-15,0 1 16,-13-1 0,13 7-16,0-6 15,0-1-15,0 8 16,0 7-1,-13-8-15,13-6 16,0-1 0,0 0-16,0 1 15,-13-8-15,13 7 16,0-7-16,0 0 16,0-7-1,0-1-15,0 8 16,0-7-1,0-8-15,0 8 16,-13-8-16,13 8 16,0-8-1,0 0-15,0 8 16,0-8-16,0 1 16,0-1-1,0 0-15,0 8 16,0 0-16,0-1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83fde5972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483fde597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898c8c2d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898c8c2d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4898c8c2d2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83fde5972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483fde597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847ad1e43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847ad1e43_1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4847ad1e43_1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83fde5972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483fde597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83fde597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483fde59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83fde5972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83fde597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8484d1fb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8484d1fb5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48484d1fb5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8484d1fb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8484d1fb5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48484d1fb5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83fde5972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483fde597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2825016"/>
            <a:ext cx="12188952" cy="3180930"/>
          </a:xfrm>
          <a:prstGeom prst="rect">
            <a:avLst/>
          </a:prstGeom>
          <a:solidFill>
            <a:srgbClr val="262626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3075709"/>
            <a:ext cx="12188952" cy="26392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66800" y="3165763"/>
            <a:ext cx="10058400" cy="171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nsolas"/>
              <a:buNone/>
              <a:defRPr sz="54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066800" y="4953000"/>
            <a:ext cx="10058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nsolas"/>
              <a:buNone/>
              <a:defRPr sz="3400" b="0" i="0" u="none" strike="noStrike" cap="non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 rot="5400000">
            <a:off x="3962400" y="-609600"/>
            <a:ext cx="4267200" cy="9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 rot="5400000">
            <a:off x="6877050" y="2305049"/>
            <a:ext cx="5638801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nsolas"/>
              <a:buNone/>
              <a:defRPr sz="3400" b="0" i="0" u="none" strike="noStrike" cap="non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2228850" y="-247650"/>
            <a:ext cx="5638801" cy="7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nsolas"/>
              <a:buNone/>
              <a:defRPr sz="3400" b="0" i="0" u="none" strike="noStrike" cap="non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nsolas"/>
              <a:buNone/>
              <a:defRPr sz="3400" b="0" i="0" u="none" strike="noStrike" cap="non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524000" y="1825625"/>
            <a:ext cx="434340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6324600" y="1825625"/>
            <a:ext cx="434340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nsolas"/>
              <a:buNone/>
              <a:defRPr sz="54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buNone/>
              <a:defRPr sz="13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lvl="2">
              <a:buNone/>
              <a:defRPr sz="13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lvl="3">
              <a:buNone/>
              <a:defRPr sz="13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lvl="4">
              <a:buNone/>
              <a:defRPr sz="13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lvl="5">
              <a:buNone/>
              <a:defRPr sz="13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lvl="6">
              <a:buNone/>
              <a:defRPr sz="13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lvl="7">
              <a:buNone/>
              <a:defRPr sz="13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lvl="8">
              <a:buNone/>
              <a:defRPr sz="13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nsolas"/>
              <a:buNone/>
              <a:defRPr sz="3400" b="0" i="0" u="none" strike="noStrike" cap="non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800" b="1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1527048" y="2514600"/>
            <a:ext cx="4343400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6327648" y="1828800"/>
            <a:ext cx="4343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800" b="1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6327648" y="2514600"/>
            <a:ext cx="4343400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nsolas"/>
              <a:buNone/>
              <a:defRPr sz="3400" b="0" i="0" u="none" strike="noStrike" cap="non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nsolas"/>
              <a:buNone/>
              <a:defRPr sz="3400" b="0" i="0" u="none" strike="noStrike" cap="non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760412" y="762000"/>
            <a:ext cx="64008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8001039" y="3429000"/>
            <a:ext cx="312416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6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nsolas"/>
              <a:buNone/>
              <a:defRPr sz="3400" b="0" i="0" u="none" strike="noStrike" cap="non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0"/>
          <p:cNvSpPr>
            <a:spLocks noGrp="1"/>
          </p:cNvSpPr>
          <p:nvPr>
            <p:ph type="pic" idx="2"/>
          </p:nvPr>
        </p:nvSpPr>
        <p:spPr>
          <a:xfrm>
            <a:off x="781251" y="777240"/>
            <a:ext cx="6400800" cy="530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7997952" y="3429000"/>
            <a:ext cx="31272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6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7" name="Google Shape;67;p10" descr="An empty placeholder to add an image. Click on the placeholder and select the image that you wish to add."/>
          <p:cNvSpPr/>
          <p:nvPr/>
        </p:nvSpPr>
        <p:spPr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nsolas"/>
              <a:buNone/>
              <a:defRPr sz="3400" b="0" i="0" u="none" strike="noStrike" cap="non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D8D8D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stplaces.net/city/arizona/cottonwoo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ldtownframecompany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1066800" y="3165763"/>
            <a:ext cx="10058400" cy="171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nsolas"/>
              <a:buNone/>
            </a:pPr>
            <a:r>
              <a:rPr lang="en-US"/>
              <a:t>CENE 476 - Old Town Frame Company</a:t>
            </a: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1066800" y="4953000"/>
            <a:ext cx="10058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/>
              <a:t>Mitchell Tulk, Saud Al Saadoon, Ryan Wolff, Matt Rollins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9747300" y="5154950"/>
            <a:ext cx="2444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December 7, 2018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olas"/>
              <a:buNone/>
            </a:pPr>
            <a:r>
              <a:rPr lang="en-US"/>
              <a:t>Project Challenges and Limitations</a:t>
            </a:r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1524000" y="1825625"/>
            <a:ext cx="4343400" cy="42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b="1"/>
              <a:t>Challenges: </a:t>
            </a:r>
            <a:endParaRPr sz="2400" b="1"/>
          </a:p>
          <a:p>
            <a:pPr marL="457200" lvl="0" indent="-3810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Retaining wall analysis.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Project site boundaries are currently unknown.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Surrounding property easements are unknown.</a:t>
            </a:r>
            <a:endParaRPr sz="24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2"/>
          </p:nvPr>
        </p:nvSpPr>
        <p:spPr>
          <a:xfrm>
            <a:off x="6324600" y="1825625"/>
            <a:ext cx="4343400" cy="42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b="1"/>
              <a:t>Exclusions: </a:t>
            </a:r>
            <a:endParaRPr sz="2400" b="1"/>
          </a:p>
          <a:p>
            <a:pPr marL="457200" lvl="0" indent="-3810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Pavement design</a:t>
            </a:r>
            <a:endParaRPr sz="240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Professional survey stake</a:t>
            </a:r>
            <a:endParaRPr sz="2400"/>
          </a:p>
          <a:p>
            <a:pPr marL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2"/>
          <p:cNvSpPr txBox="1">
            <a:spLocks noGrp="1"/>
          </p:cNvSpPr>
          <p:nvPr>
            <p:ph type="sldNum" idx="12"/>
          </p:nvPr>
        </p:nvSpPr>
        <p:spPr>
          <a:xfrm>
            <a:off x="9829800" y="6362700"/>
            <a:ext cx="838200" cy="25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903100" y="115300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Staffing</a:t>
            </a:r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1"/>
          </p:nvPr>
        </p:nvSpPr>
        <p:spPr>
          <a:xfrm>
            <a:off x="1091250" y="1491375"/>
            <a:ext cx="5033100" cy="47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Senior Engineer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10 years of experience 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Registered P.E.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Engineer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4 Years of experience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Registered E.I.T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Lab Tech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5 years of experience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Intern 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Entry level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Current student, or recent graduate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2"/>
          </p:nvPr>
        </p:nvSpPr>
        <p:spPr>
          <a:xfrm>
            <a:off x="6324600" y="1825625"/>
            <a:ext cx="4343400" cy="42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ldNum" idx="12"/>
          </p:nvPr>
        </p:nvSpPr>
        <p:spPr>
          <a:xfrm>
            <a:off x="9829800" y="6362700"/>
            <a:ext cx="838200" cy="25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78" name="Google Shape;178;p23"/>
          <p:cNvSpPr txBox="1"/>
          <p:nvPr/>
        </p:nvSpPr>
        <p:spPr>
          <a:xfrm>
            <a:off x="6642374" y="6410075"/>
            <a:ext cx="2835000" cy="32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Figure 6. Staff Estimation Hours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9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7801" y="115300"/>
            <a:ext cx="5241725" cy="634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1492525" y="368825"/>
            <a:ext cx="91440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olas"/>
              <a:buNone/>
            </a:pPr>
            <a:r>
              <a:rPr lang="en-US"/>
              <a:t>Cost</a:t>
            </a:r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sldNum" idx="12"/>
          </p:nvPr>
        </p:nvSpPr>
        <p:spPr>
          <a:xfrm>
            <a:off x="9829800" y="6362700"/>
            <a:ext cx="838200" cy="25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86" name="Google Shape;186;p24"/>
          <p:cNvSpPr txBox="1"/>
          <p:nvPr/>
        </p:nvSpPr>
        <p:spPr>
          <a:xfrm>
            <a:off x="3246913" y="5394650"/>
            <a:ext cx="5635200" cy="32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Figure 7. Engineer’s Estimated Cost of Engineering Services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7" name="Google Shape;18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288" y="1641625"/>
            <a:ext cx="10143429" cy="336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 </a:t>
            </a:r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[1] Cottonwood, AZ.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https://www.bestplaces.net/city/arizona/cottonwood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[2] Google Maps. 2018. 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[3] Old Town Frame Company. 2018.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http://www.oldtownframecompany.com/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sldNum" idx="12"/>
          </p:nvPr>
        </p:nvSpPr>
        <p:spPr>
          <a:xfrm>
            <a:off x="9829800" y="6362700"/>
            <a:ext cx="838200" cy="25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>
            <a:spLocks noGrp="1"/>
          </p:cNvSpPr>
          <p:nvPr>
            <p:ph type="title"/>
          </p:nvPr>
        </p:nvSpPr>
        <p:spPr>
          <a:xfrm>
            <a:off x="1524000" y="28575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olas"/>
              <a:buNone/>
            </a:pPr>
            <a:r>
              <a:rPr lang="en-US" sz="4800"/>
              <a:t>Questions</a:t>
            </a:r>
            <a:endParaRPr sz="4800"/>
          </a:p>
        </p:txBody>
      </p:sp>
      <p:sp>
        <p:nvSpPr>
          <p:cNvPr id="201" name="Google Shape;201;p26"/>
          <p:cNvSpPr txBox="1">
            <a:spLocks noGrp="1"/>
          </p:cNvSpPr>
          <p:nvPr>
            <p:ph type="sldNum" idx="12"/>
          </p:nvPr>
        </p:nvSpPr>
        <p:spPr>
          <a:xfrm>
            <a:off x="9829800" y="6362700"/>
            <a:ext cx="838200" cy="25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558625" y="5073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olas"/>
              <a:buNone/>
            </a:pPr>
            <a:r>
              <a:rPr lang="en-US"/>
              <a:t>Aerial Map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4700675" y="6141125"/>
            <a:ext cx="31470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Figure 1: Cottonwood, AZ  [1]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10318775" y="6418975"/>
            <a:ext cx="838200" cy="25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50150" y="952850"/>
            <a:ext cx="3846000" cy="5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highlight>
                <a:srgbClr val="00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highlight>
                <a:srgbClr val="00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highlight>
                <a:srgbClr val="00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highlight>
                <a:srgbClr val="00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rgbClr val="FFFFFF"/>
                </a:solidFill>
                <a:highlight>
                  <a:srgbClr val="00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Cottonwood is a city in Yavapai County, Arizona.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highlight>
                <a:srgbClr val="00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highlight>
                <a:srgbClr val="00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4175" y="507350"/>
            <a:ext cx="4443650" cy="56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8582675" y="6141125"/>
            <a:ext cx="31470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Figure 2: Location in Cottonwood  [2]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8217" y="507350"/>
            <a:ext cx="4015921" cy="56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olas"/>
              <a:buNone/>
            </a:pPr>
            <a:r>
              <a:rPr lang="en-US"/>
              <a:t>Local Site Map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 flipH="1">
            <a:off x="6886500" y="6232675"/>
            <a:ext cx="37815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Figure 3: Google street view of site [2]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10192950" y="6432025"/>
            <a:ext cx="1166100" cy="25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1011200" y="1637800"/>
            <a:ext cx="3781500" cy="4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Times New Roman"/>
              <a:buChar char="●"/>
            </a:pPr>
            <a:r>
              <a:rPr lang="en-US" sz="2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project is to complete a site redesign for Old Town Frame Company in Cottonwood, Arizona. </a:t>
            </a: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Times New Roman"/>
              <a:buChar char="●"/>
            </a:pPr>
            <a:r>
              <a:rPr lang="en-US" sz="2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project will involve survey field work,geotechnical analysis, grading design, parking lot design, and creation of construction plans.</a:t>
            </a: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FFFFF"/>
              </a:solidFill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2700" y="1891788"/>
            <a:ext cx="6520224" cy="358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olas"/>
              <a:buNone/>
            </a:pPr>
            <a:r>
              <a:rPr lang="en-US"/>
              <a:t>Stakeholders</a:t>
            </a:r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564175" y="1828800"/>
            <a:ext cx="5424600" cy="4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•"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Old Town Frame Company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	Located in Cottonwood, AZ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Owned by Client: Trevor Gottschalk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Address:</a:t>
            </a: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107 S Candy Ln, Cottonwood, AZ 86326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Phone Number:</a:t>
            </a: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(928) 634-6311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•"/>
            </a:pPr>
            <a:r>
              <a:rPr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Adjacent roadway is owned by Clemenceau Townsite, LLC.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8853" y="1600200"/>
            <a:ext cx="6192387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7748150" y="6155900"/>
            <a:ext cx="26580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Figure 4: Company Logo [2]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sldNum" idx="12"/>
          </p:nvPr>
        </p:nvSpPr>
        <p:spPr>
          <a:xfrm>
            <a:off x="10668000" y="6425300"/>
            <a:ext cx="838200" cy="25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olas"/>
              <a:buNone/>
            </a:pPr>
            <a:r>
              <a:rPr lang="en-US"/>
              <a:t>Project Scope 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1524000" y="1671400"/>
            <a:ext cx="4343400" cy="46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C232"/>
                </a:solidFill>
              </a:rPr>
              <a:t>Task 1 : Due Diligence</a:t>
            </a:r>
            <a:endParaRPr>
              <a:solidFill>
                <a:srgbClr val="F1C232"/>
              </a:solidFill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	Task 1.1: Existing Mapping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	Task 1.2: Site Due Diligence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C232"/>
                </a:solidFill>
              </a:rPr>
              <a:t>Task 2: Site Investigation </a:t>
            </a:r>
            <a:endParaRPr>
              <a:solidFill>
                <a:srgbClr val="F1C232"/>
              </a:solidFill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	Task 2.1: Lot Sketch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	Task 2.2: Field Investigation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	Task 2.3: Land Survey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	Task 2.4: Soil Sampling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2"/>
          </p:nvPr>
        </p:nvSpPr>
        <p:spPr>
          <a:xfrm>
            <a:off x="6324600" y="1671400"/>
            <a:ext cx="4677000" cy="46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1C232"/>
                </a:solidFill>
              </a:rPr>
              <a:t>Task 3: Geotechnical Analysis</a:t>
            </a:r>
            <a:endParaRPr dirty="0">
              <a:solidFill>
                <a:srgbClr val="F1C232"/>
              </a:solidFill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	Task 3.1: Moisture Content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	Task 3.2: Sieve Analysis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	Task 3.3: Hydrometer Test</a:t>
            </a:r>
            <a:endParaRPr dirty="0"/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	Task 3.4: Consolidated Undrained 	Test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	Task 3.5: Direct Shear Test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	Task 3.6: Triaxial Compression 	Test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	Task 3.7: Lab Testing Report</a:t>
            </a:r>
            <a:endParaRPr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9829800" y="6362700"/>
            <a:ext cx="838200" cy="25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Scope Cont. </a:t>
            </a:r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1524000" y="1600200"/>
            <a:ext cx="4343400" cy="4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1C232"/>
                </a:solidFill>
              </a:rPr>
              <a:t>Task 4: Site Topo Map</a:t>
            </a:r>
            <a:endParaRPr dirty="0">
              <a:solidFill>
                <a:srgbClr val="F1C232"/>
              </a:solidFill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	Task 4.1: Data Processing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	Task 4.2: Topographic Map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	Task 4.3: Aerial Map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1C232"/>
                </a:solidFill>
              </a:rPr>
              <a:t>Task 5: Parking Lot Design</a:t>
            </a:r>
            <a:endParaRPr dirty="0">
              <a:solidFill>
                <a:srgbClr val="F1C232"/>
              </a:solidFill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	Task 5.1: Existing Drainage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	Task 5.2: Parking Lot Layout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	Task 5.3: Proposed Drainage 	Plan</a:t>
            </a:r>
            <a:endParaRPr dirty="0"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2"/>
          </p:nvPr>
        </p:nvSpPr>
        <p:spPr>
          <a:xfrm>
            <a:off x="6324600" y="1600200"/>
            <a:ext cx="4343400" cy="4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C232"/>
                </a:solidFill>
              </a:rPr>
              <a:t>Task 6: Construction Plans</a:t>
            </a:r>
            <a:endParaRPr>
              <a:solidFill>
                <a:srgbClr val="F1C232"/>
              </a:solidFill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	Task 6.1: Create Border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	Task 6.2: Cover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	Task 6.3: Notes/ Details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	Task 6.4: Site Layout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	Task 6.5: Plan and Profile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	Task 6.6: Cross Sections</a:t>
            </a:r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sldNum" idx="12"/>
          </p:nvPr>
        </p:nvSpPr>
        <p:spPr>
          <a:xfrm>
            <a:off x="9829800" y="6362700"/>
            <a:ext cx="838200" cy="25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7: Project Management</a:t>
            </a:r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1524000" y="1825625"/>
            <a:ext cx="4343400" cy="42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C232"/>
                </a:solidFill>
              </a:rPr>
              <a:t>Task 7.1: Meetings</a:t>
            </a:r>
            <a:endParaRPr>
              <a:solidFill>
                <a:srgbClr val="F1C232"/>
              </a:solidFill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	Task 7.1.1: Technical Advisor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	Task 7.1.2: Client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	Task 7.1.3: Grading Instructor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	Task 7.1.4: Lab Coordination</a:t>
            </a:r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2"/>
          </p:nvPr>
        </p:nvSpPr>
        <p:spPr>
          <a:xfrm>
            <a:off x="6324600" y="1825625"/>
            <a:ext cx="5252700" cy="42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C232"/>
                </a:solidFill>
              </a:rPr>
              <a:t>Task 7.2 Deliverables </a:t>
            </a:r>
            <a:endParaRPr>
              <a:solidFill>
                <a:srgbClr val="F1C232"/>
              </a:solidFill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	Task 7.2.1: 30% Submittal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	Task 7.2.2: 60% Submittal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	Task 7.2.3: Final Report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	Task 7.2.4: Website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C232"/>
                </a:solidFill>
              </a:rPr>
              <a:t>Task 7.3: Travel Reports</a:t>
            </a:r>
            <a:endParaRPr>
              <a:solidFill>
                <a:srgbClr val="F1C232"/>
              </a:solidFill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C232"/>
                </a:solidFill>
              </a:rPr>
              <a:t>Task 7.4: Engineers Opinion of Probable Cost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44" name="Google Shape;144;p19"/>
          <p:cNvSpPr txBox="1">
            <a:spLocks noGrp="1"/>
          </p:cNvSpPr>
          <p:nvPr>
            <p:ph type="sldNum" idx="12"/>
          </p:nvPr>
        </p:nvSpPr>
        <p:spPr>
          <a:xfrm>
            <a:off x="9829800" y="6362700"/>
            <a:ext cx="838200" cy="25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olas"/>
              <a:buNone/>
            </a:pPr>
            <a:r>
              <a:rPr lang="en-US"/>
              <a:t>Schedule</a:t>
            </a:r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xfrm>
            <a:off x="9829800" y="6362700"/>
            <a:ext cx="838200" cy="25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1" name="Google Shape;151;p20"/>
          <p:cNvSpPr txBox="1"/>
          <p:nvPr/>
        </p:nvSpPr>
        <p:spPr>
          <a:xfrm>
            <a:off x="3632450" y="6463900"/>
            <a:ext cx="51414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</a:t>
            </a:r>
            <a:r>
              <a:rPr lang="en-US">
                <a:solidFill>
                  <a:schemeClr val="lt1"/>
                </a:solidFill>
              </a:rPr>
              <a:t>Figure 5: Project Schedule from Microsoft Project.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2" name="Google Shape;15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9" cy="65192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D06DFF5-2DAA-4540-B985-5DE0FBDFAC29}"/>
                  </a:ext>
                </a:extLst>
              </p14:cNvPr>
              <p14:cNvContentPartPr/>
              <p14:nvPr/>
            </p14:nvContentPartPr>
            <p14:xfrm>
              <a:off x="4229585" y="974603"/>
              <a:ext cx="4322160" cy="2771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D06DFF5-2DAA-4540-B985-5DE0FBDFAC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39585" y="794603"/>
                <a:ext cx="4501800" cy="31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639C91-F6C1-4D54-A305-48A9C0246D4A}"/>
                  </a:ext>
                </a:extLst>
              </p14:cNvPr>
              <p14:cNvContentPartPr/>
              <p14:nvPr/>
            </p14:nvContentPartPr>
            <p14:xfrm>
              <a:off x="8293265" y="3219203"/>
              <a:ext cx="2874240" cy="2101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639C91-F6C1-4D54-A305-48A9C0246D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03265" y="3039203"/>
                <a:ext cx="3053880" cy="2461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nsolas"/>
              <a:buNone/>
            </a:pPr>
            <a:r>
              <a:rPr lang="en-US"/>
              <a:t>Milestones</a:t>
            </a:r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1"/>
          </p:nvPr>
        </p:nvSpPr>
        <p:spPr>
          <a:xfrm>
            <a:off x="1172150" y="1825625"/>
            <a:ext cx="4844100" cy="42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/>
              <a:t>01/16/2019: Project Website</a:t>
            </a:r>
            <a:endParaRPr sz="24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/>
              <a:t>01/28/2019: Existing Site Mapping</a:t>
            </a:r>
            <a:endParaRPr sz="24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/>
              <a:t>03/04/2019: Lab Testing Report</a:t>
            </a:r>
            <a:endParaRPr sz="24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/>
              <a:t>03/11/2019: 30% Submittal</a:t>
            </a:r>
            <a:endParaRPr sz="24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/>
              <a:t>03/22/2019: Existing Topo Map</a:t>
            </a:r>
            <a:endParaRPr sz="24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2"/>
          </p:nvPr>
        </p:nvSpPr>
        <p:spPr>
          <a:xfrm>
            <a:off x="6180650" y="1825625"/>
            <a:ext cx="4913400" cy="42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04/01/2019: Parking Lot Design</a:t>
            </a:r>
            <a:endParaRPr sz="24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/>
              <a:t>04/08/2019: Proposed Drainage Plan</a:t>
            </a:r>
            <a:endParaRPr sz="24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/>
              <a:t>04/10/2019: 60% Submittal</a:t>
            </a:r>
            <a:endParaRPr sz="24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/>
              <a:t>04/23/2019: Construction Plans</a:t>
            </a:r>
            <a:endParaRPr sz="24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05/01/2019: Final Submittal</a:t>
            </a:r>
            <a:endParaRPr sz="2400"/>
          </a:p>
        </p:txBody>
      </p:sp>
      <p:sp>
        <p:nvSpPr>
          <p:cNvPr id="160" name="Google Shape;160;p21"/>
          <p:cNvSpPr txBox="1">
            <a:spLocks noGrp="1"/>
          </p:cNvSpPr>
          <p:nvPr>
            <p:ph type="sldNum" idx="12"/>
          </p:nvPr>
        </p:nvSpPr>
        <p:spPr>
          <a:xfrm>
            <a:off x="9829800" y="6362700"/>
            <a:ext cx="838200" cy="25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rgbClr val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369</Words>
  <Application>Microsoft Office PowerPoint</Application>
  <PresentationFormat>Widescreen</PresentationFormat>
  <Paragraphs>131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Consolas</vt:lpstr>
      <vt:lpstr>Arial</vt:lpstr>
      <vt:lpstr>Times New Roman</vt:lpstr>
      <vt:lpstr>Candara</vt:lpstr>
      <vt:lpstr>Tech Computer 16x9</vt:lpstr>
      <vt:lpstr>CENE 476 - Old Town Frame Company</vt:lpstr>
      <vt:lpstr>Aerial Map</vt:lpstr>
      <vt:lpstr>Local Site Map</vt:lpstr>
      <vt:lpstr>Stakeholders</vt:lpstr>
      <vt:lpstr>Project Scope </vt:lpstr>
      <vt:lpstr>Project Scope Cont. </vt:lpstr>
      <vt:lpstr>Task 7: Project Management</vt:lpstr>
      <vt:lpstr>Schedule</vt:lpstr>
      <vt:lpstr>Milestones</vt:lpstr>
      <vt:lpstr>Project Challenges and Limitations</vt:lpstr>
      <vt:lpstr>Staffing</vt:lpstr>
      <vt:lpstr>Cost</vt:lpstr>
      <vt:lpstr>References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CENE 476 - Old Town Frame Company</dc:title>
  <dc:creator>Matthew</dc:creator>
  <cp:lastModifiedBy>Matt Rollins</cp:lastModifiedBy>
  <cp:revision>2</cp:revision>
  <dcterms:modified xsi:type="dcterms:W3CDTF">2018-12-07T05:08:02Z</dcterms:modified>
</cp:coreProperties>
</file>